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Nuni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regular.fntdata"/><Relationship Id="rId47" Type="http://schemas.openxmlformats.org/officeDocument/2006/relationships/slide" Target="slides/slide42.xml"/><Relationship Id="rId49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41393224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41393224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41393224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41393224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41393224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41393224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41393224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41393224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41393224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41393224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41393224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41393224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41393224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41393224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c07e990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c07e990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6d82abd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6d82ab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6d82abda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6d82abda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414fba7d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414fba7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6d82abda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6d82abda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6d82abda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6d82abd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6d82abda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6d82abda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6d82abda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6d82abda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6d82abda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6d82abda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6d82abda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6d82abda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6d82abda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6d82abda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6d82abda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6d82abda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6d82abda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6d82abda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6d82abda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6d82abda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4139322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4139322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c07e990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c07e990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c07e9907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c07e9907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c07e9907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c07e9907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c07e9907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c07e9907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c07e9907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c07e9907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c07e9907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c07e9907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c07e9907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5c07e9907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c07e9907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c07e9907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c07e9907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5c07e9907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c07e99077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c07e99077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41393224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41393224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56d82abda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56d82abda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c07e9907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5c07e9907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60ae59b99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60ae59b99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414fba7d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414fba7d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414fba7d0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414fba7d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414fba7d0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414fba7d0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414fba7d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414fba7d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41393224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41393224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7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7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7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7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84.png"/><Relationship Id="rId5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png"/><Relationship Id="rId4" Type="http://schemas.openxmlformats.org/officeDocument/2006/relationships/image" Target="../media/image83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361849" y="1327525"/>
            <a:ext cx="6420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Entrega Final del proyecto: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Clasificador de canciones en género musical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11700" y="3050025"/>
            <a:ext cx="85206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IA 1 GRUPO: B1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Valentina Pérez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Daniel Rueda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Daniel Prada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553000" y="471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Estadísticas</a:t>
            </a:r>
            <a:r>
              <a:rPr lang="es-419"/>
              <a:t> del dataset</a:t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75" y="3945075"/>
            <a:ext cx="5676150" cy="8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398475" y="3489925"/>
            <a:ext cx="40578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Tempo (BPM) Promedio por Género</a:t>
            </a:r>
            <a:endParaRPr/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311700" y="1017725"/>
            <a:ext cx="56763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Correlaciones de var numéricas en un mapa de calor</a:t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26175"/>
            <a:ext cx="77533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50220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Estadísticas </a:t>
            </a:r>
            <a:r>
              <a:rPr lang="es-419"/>
              <a:t>del dataset</a:t>
            </a: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3">
            <a:alphaModFix/>
          </a:blip>
          <a:srcRect b="0" l="438" r="0" t="259"/>
          <a:stretch/>
        </p:blipFill>
        <p:spPr>
          <a:xfrm>
            <a:off x="311688" y="1017725"/>
            <a:ext cx="5060274" cy="39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675" y="1017725"/>
            <a:ext cx="1621025" cy="38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Estadísticas </a:t>
            </a:r>
            <a:r>
              <a:rPr lang="es-419"/>
              <a:t>del dataset</a:t>
            </a:r>
            <a:endParaRPr/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311700" y="279865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Distribución</a:t>
            </a:r>
            <a:r>
              <a:rPr lang="es-419"/>
              <a:t> del chroma_stft_mean (relacionado con el timbre) en cada género</a:t>
            </a:r>
            <a:endParaRPr/>
          </a:p>
        </p:txBody>
      </p: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311700" y="896675"/>
            <a:ext cx="56763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Distribución del Tempo en cada género</a:t>
            </a:r>
            <a:endParaRPr/>
          </a:p>
        </p:txBody>
      </p:sp>
      <p:pic>
        <p:nvPicPr>
          <p:cNvPr id="227" name="Google Shape;227;p24"/>
          <p:cNvPicPr preferRelativeResize="0"/>
          <p:nvPr/>
        </p:nvPicPr>
        <p:blipFill rotWithShape="1">
          <a:blip r:embed="rId3">
            <a:alphaModFix/>
          </a:blip>
          <a:srcRect b="0" l="5384" r="11655" t="6393"/>
          <a:stretch/>
        </p:blipFill>
        <p:spPr>
          <a:xfrm>
            <a:off x="311700" y="1230225"/>
            <a:ext cx="5430296" cy="15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58850"/>
            <a:ext cx="8474625" cy="1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Estadísticas </a:t>
            </a:r>
            <a:r>
              <a:rPr lang="es-419"/>
              <a:t>del dataset</a:t>
            </a: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063" y="1144725"/>
            <a:ext cx="660586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552450" y="451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Estadísticas </a:t>
            </a:r>
            <a:r>
              <a:rPr lang="es-419"/>
              <a:t>del dataset</a:t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1185" r="0" t="0"/>
          <a:stretch/>
        </p:blipFill>
        <p:spPr>
          <a:xfrm>
            <a:off x="1357525" y="1017725"/>
            <a:ext cx="650695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Estadísticas </a:t>
            </a:r>
            <a:r>
              <a:rPr lang="es-419"/>
              <a:t>del dataset</a:t>
            </a:r>
            <a:endParaRPr/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300" y="2000875"/>
            <a:ext cx="5445399" cy="314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4">
            <a:alphaModFix/>
          </a:blip>
          <a:srcRect b="-7" l="0" r="0" t="21311"/>
          <a:stretch/>
        </p:blipFill>
        <p:spPr>
          <a:xfrm>
            <a:off x="1719263" y="1017722"/>
            <a:ext cx="5705475" cy="9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Estadísticas </a:t>
            </a:r>
            <a:r>
              <a:rPr lang="es-419"/>
              <a:t>del dataset</a:t>
            </a:r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60839" l="0" r="0" t="0"/>
          <a:stretch/>
        </p:blipFill>
        <p:spPr>
          <a:xfrm>
            <a:off x="1141950" y="1017725"/>
            <a:ext cx="6860100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 rotWithShape="1">
          <a:blip r:embed="rId4">
            <a:alphaModFix/>
          </a:blip>
          <a:srcRect b="88742" l="11445" r="10697" t="0"/>
          <a:stretch/>
        </p:blipFill>
        <p:spPr>
          <a:xfrm>
            <a:off x="2919625" y="2571750"/>
            <a:ext cx="3034425" cy="3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4">
            <a:alphaModFix/>
          </a:blip>
          <a:srcRect b="12043" l="11445" r="10697" t="19603"/>
          <a:stretch/>
        </p:blipFill>
        <p:spPr>
          <a:xfrm>
            <a:off x="2717113" y="2890525"/>
            <a:ext cx="3439449" cy="21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1561050" y="1561475"/>
            <a:ext cx="56991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/>
              <a:t>MODELOS SUPERVISADOS</a:t>
            </a:r>
            <a:endParaRPr sz="5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Procesamiento </a:t>
            </a:r>
            <a:r>
              <a:rPr lang="es-419"/>
              <a:t>para los modelos</a:t>
            </a:r>
            <a:r>
              <a:rPr b="1" lang="es-419"/>
              <a:t> </a:t>
            </a:r>
            <a:r>
              <a:rPr lang="es-419"/>
              <a:t>realizados</a:t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525" y="1701800"/>
            <a:ext cx="3679153" cy="31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325" y="1701800"/>
            <a:ext cx="3122575" cy="31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733525" y="1207225"/>
            <a:ext cx="40173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900"/>
              <a:t>Se dividen carpetas en train y test</a:t>
            </a:r>
            <a:endParaRPr sz="1900"/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4931950" y="1207225"/>
            <a:ext cx="40173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900"/>
              <a:t>Se pasan a vectores trabajables </a:t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 </a:t>
            </a:r>
            <a:r>
              <a:rPr lang="es-419"/>
              <a:t>realizados en el dataset</a:t>
            </a:r>
            <a:endParaRPr/>
          </a:p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Random Forest Classifier(RFC)</a:t>
            </a:r>
            <a:endParaRPr b="1" sz="1900"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25" y="1503975"/>
            <a:ext cx="3989995" cy="31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600" y="2586762"/>
            <a:ext cx="4406975" cy="10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>
            <p:ph idx="1" type="body"/>
          </p:nvPr>
        </p:nvSpPr>
        <p:spPr>
          <a:xfrm>
            <a:off x="4572000" y="1503975"/>
            <a:ext cx="40173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900"/>
              <a:t>No se usa X_train ni y_train porque es un Random Forest Classifier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603250" y="515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527300" y="1429063"/>
            <a:ext cx="75057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●"/>
            </a:pPr>
            <a:r>
              <a:rPr b="1" lang="es-419" sz="1375"/>
              <a:t>Desarrollar un clasificador de canciones basado en inteligencia artificial que pueda identificar el género musical basado en las </a:t>
            </a:r>
            <a:r>
              <a:rPr b="1" lang="es-419" sz="1375"/>
              <a:t>características</a:t>
            </a:r>
            <a:r>
              <a:rPr b="1" lang="es-419" sz="1375"/>
              <a:t> de un fragmento de audio </a:t>
            </a:r>
            <a:endParaRPr b="1" sz="137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375"/>
          </a:p>
          <a:p>
            <a:pPr indent="-3159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75"/>
              <a:buChar char="●"/>
            </a:pPr>
            <a:r>
              <a:rPr b="1" lang="es-419" sz="1375"/>
              <a:t>Aplicar técnicas de procesamiento de audio y espectrogramas para extraer características relevantes que permitan diferenciar los géneros musicales de manera efectiva.</a:t>
            </a:r>
            <a:endParaRPr b="1" sz="137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75"/>
          </a:p>
          <a:p>
            <a:pPr indent="-3159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75"/>
              <a:buChar char="●"/>
            </a:pPr>
            <a:r>
              <a:rPr b="1" lang="es-419" sz="1375"/>
              <a:t>Desarrollar un modelo eficiente similar a los sistemas</a:t>
            </a:r>
            <a:endParaRPr b="1" sz="137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375"/>
              <a:t>            de clasificación populares</a:t>
            </a:r>
            <a:endParaRPr b="1" sz="1375"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4640" l="3741" r="17325" t="3108"/>
          <a:stretch/>
        </p:blipFill>
        <p:spPr>
          <a:xfrm>
            <a:off x="5905900" y="3186675"/>
            <a:ext cx="2791824" cy="165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Random Forest Classifier(RFC)</a:t>
            </a:r>
            <a:endParaRPr b="1" sz="1900"/>
          </a:p>
        </p:txBody>
      </p:sp>
      <p:sp>
        <p:nvSpPr>
          <p:cNvPr id="284" name="Google Shape;284;p32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Métricas realizadas en el dataset</a:t>
            </a:r>
            <a:endParaRPr/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50" y="1683213"/>
            <a:ext cx="5879975" cy="19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632" y="3829052"/>
            <a:ext cx="4538893" cy="10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337838" y="3633375"/>
            <a:ext cx="40173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Creación y testeo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CNN(Red neuronal convolucional)</a:t>
            </a:r>
            <a:endParaRPr b="1" sz="1900"/>
          </a:p>
        </p:txBody>
      </p:sp>
      <p:sp>
        <p:nvSpPr>
          <p:cNvPr id="293" name="Google Shape;293;p33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 </a:t>
            </a:r>
            <a:r>
              <a:rPr lang="es-419"/>
              <a:t>realizados en el dataset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50" y="1488600"/>
            <a:ext cx="4291453" cy="31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4881825" y="1589475"/>
            <a:ext cx="4017300" cy="25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Capas: 8 capas de aprendizaje en total (5 convolucionales y 3 densas)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900"/>
              <a:t>Neuronas: La red tiene 202 neuronas</a:t>
            </a:r>
            <a:endParaRPr sz="1900"/>
          </a:p>
        </p:txBody>
      </p:sp>
      <p:pic>
        <p:nvPicPr>
          <p:cNvPr id="296" name="Google Shape;296;p33"/>
          <p:cNvPicPr preferRelativeResize="0"/>
          <p:nvPr/>
        </p:nvPicPr>
        <p:blipFill rotWithShape="1">
          <a:blip r:embed="rId4">
            <a:alphaModFix/>
          </a:blip>
          <a:srcRect b="0" l="7598" r="9179" t="29957"/>
          <a:stretch/>
        </p:blipFill>
        <p:spPr>
          <a:xfrm>
            <a:off x="4744750" y="3138413"/>
            <a:ext cx="4091275" cy="120971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>
            <p:ph idx="1" type="body"/>
          </p:nvPr>
        </p:nvSpPr>
        <p:spPr>
          <a:xfrm>
            <a:off x="4781725" y="4325250"/>
            <a:ext cx="40173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Configuración y entrenamiento</a:t>
            </a:r>
            <a:endParaRPr sz="1600"/>
          </a:p>
        </p:txBody>
      </p:sp>
      <p:sp>
        <p:nvSpPr>
          <p:cNvPr id="298" name="Google Shape;298;p33"/>
          <p:cNvSpPr txBox="1"/>
          <p:nvPr>
            <p:ph idx="1" type="body"/>
          </p:nvPr>
        </p:nvSpPr>
        <p:spPr>
          <a:xfrm>
            <a:off x="363438" y="4514750"/>
            <a:ext cx="40173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Creación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Métricas</a:t>
            </a:r>
            <a:r>
              <a:rPr lang="es-419"/>
              <a:t> realizadas en el dataset</a:t>
            </a:r>
            <a:endParaRPr/>
          </a:p>
        </p:txBody>
      </p:sp>
      <p:sp>
        <p:nvSpPr>
          <p:cNvPr id="304" name="Google Shape;304;p34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CNN(Red neuronal convolucional)</a:t>
            </a:r>
            <a:endParaRPr b="1" sz="1900"/>
          </a:p>
        </p:txBody>
      </p:sp>
      <p:sp>
        <p:nvSpPr>
          <p:cNvPr id="305" name="Google Shape;305;p34"/>
          <p:cNvSpPr txBox="1"/>
          <p:nvPr>
            <p:ph idx="1" type="body"/>
          </p:nvPr>
        </p:nvSpPr>
        <p:spPr>
          <a:xfrm>
            <a:off x="1418688" y="3984325"/>
            <a:ext cx="40173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Testeo:</a:t>
            </a:r>
            <a:endParaRPr sz="1600"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613" y="1559690"/>
            <a:ext cx="6163418" cy="229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4">
            <a:alphaModFix/>
          </a:blip>
          <a:srcRect b="61036" l="5826" r="27966" t="13760"/>
          <a:stretch/>
        </p:blipFill>
        <p:spPr>
          <a:xfrm>
            <a:off x="2236550" y="3949050"/>
            <a:ext cx="4434246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700" y="1496375"/>
            <a:ext cx="1689225" cy="1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/>
          <p:nvPr/>
        </p:nvSpPr>
        <p:spPr>
          <a:xfrm>
            <a:off x="2278238" y="1496363"/>
            <a:ext cx="1866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Evolución de la exactitud</a:t>
            </a:r>
            <a:endParaRPr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405" y="2306125"/>
            <a:ext cx="82867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/>
        </p:nvSpPr>
        <p:spPr>
          <a:xfrm rot="-5400000">
            <a:off x="1124475" y="2532850"/>
            <a:ext cx="5205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419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xactitud</a:t>
            </a:r>
            <a:endParaRPr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Métricas realizadas en el dataset</a:t>
            </a:r>
            <a:endParaRPr/>
          </a:p>
        </p:txBody>
      </p:sp>
      <p:sp>
        <p:nvSpPr>
          <p:cNvPr id="317" name="Google Shape;317;p35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CNN(Red neuronal convolucional)</a:t>
            </a:r>
            <a:endParaRPr b="1" sz="1900"/>
          </a:p>
        </p:txBody>
      </p:sp>
      <p:pic>
        <p:nvPicPr>
          <p:cNvPr id="318" name="Google Shape;318;p35"/>
          <p:cNvPicPr preferRelativeResize="0"/>
          <p:nvPr/>
        </p:nvPicPr>
        <p:blipFill rotWithShape="1">
          <a:blip r:embed="rId3">
            <a:alphaModFix/>
          </a:blip>
          <a:srcRect b="7519" l="5698" r="13119" t="57793"/>
          <a:stretch/>
        </p:blipFill>
        <p:spPr>
          <a:xfrm>
            <a:off x="404450" y="1682625"/>
            <a:ext cx="4502775" cy="10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 rotWithShape="1">
          <a:blip r:embed="rId4">
            <a:alphaModFix/>
          </a:blip>
          <a:srcRect b="55460" l="7944" r="0" t="10312"/>
          <a:stretch/>
        </p:blipFill>
        <p:spPr>
          <a:xfrm>
            <a:off x="404438" y="3209463"/>
            <a:ext cx="4354376" cy="16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 rotWithShape="1">
          <a:blip r:embed="rId4">
            <a:alphaModFix/>
          </a:blip>
          <a:srcRect b="3538" l="19938" r="21175" t="53409"/>
          <a:stretch/>
        </p:blipFill>
        <p:spPr>
          <a:xfrm>
            <a:off x="5305325" y="2418451"/>
            <a:ext cx="3303975" cy="23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>
            <p:ph idx="1" type="body"/>
          </p:nvPr>
        </p:nvSpPr>
        <p:spPr>
          <a:xfrm>
            <a:off x="404453" y="1294688"/>
            <a:ext cx="41790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Predicciones</a:t>
            </a:r>
            <a:endParaRPr sz="1600"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404453" y="2806138"/>
            <a:ext cx="41790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Visualizar Predicciones</a:t>
            </a:r>
            <a:endParaRPr sz="1600"/>
          </a:p>
        </p:txBody>
      </p:sp>
      <p:sp>
        <p:nvSpPr>
          <p:cNvPr id="323" name="Google Shape;323;p35"/>
          <p:cNvSpPr txBox="1"/>
          <p:nvPr>
            <p:ph idx="1" type="body"/>
          </p:nvPr>
        </p:nvSpPr>
        <p:spPr>
          <a:xfrm>
            <a:off x="5305325" y="2013950"/>
            <a:ext cx="35709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Espectrograma</a:t>
            </a:r>
            <a:r>
              <a:rPr lang="es-419" sz="1600"/>
              <a:t> de Blues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</a:t>
            </a:r>
            <a:r>
              <a:rPr lang="es-419"/>
              <a:t> realizados en el dataset</a:t>
            </a:r>
            <a:endParaRPr/>
          </a:p>
        </p:txBody>
      </p:sp>
      <p:sp>
        <p:nvSpPr>
          <p:cNvPr id="329" name="Google Shape;329;p36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</a:t>
            </a:r>
            <a:r>
              <a:rPr b="1" lang="es-419" sz="1900"/>
              <a:t>NN(Red neuronal profunda)</a:t>
            </a:r>
            <a:endParaRPr b="1" sz="1900"/>
          </a:p>
        </p:txBody>
      </p:sp>
      <p:pic>
        <p:nvPicPr>
          <p:cNvPr id="330" name="Google Shape;330;p36"/>
          <p:cNvPicPr preferRelativeResize="0"/>
          <p:nvPr/>
        </p:nvPicPr>
        <p:blipFill rotWithShape="1">
          <a:blip r:embed="rId3">
            <a:alphaModFix/>
          </a:blip>
          <a:srcRect b="0" l="0" r="0" t="13066"/>
          <a:stretch/>
        </p:blipFill>
        <p:spPr>
          <a:xfrm>
            <a:off x="290113" y="2121477"/>
            <a:ext cx="4404025" cy="17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6"/>
          <p:cNvPicPr preferRelativeResize="0"/>
          <p:nvPr/>
        </p:nvPicPr>
        <p:blipFill rotWithShape="1">
          <a:blip r:embed="rId4">
            <a:alphaModFix/>
          </a:blip>
          <a:srcRect b="0" l="0" r="0" t="10152"/>
          <a:stretch/>
        </p:blipFill>
        <p:spPr>
          <a:xfrm>
            <a:off x="4800175" y="2121475"/>
            <a:ext cx="4053700" cy="21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idx="1" type="body"/>
          </p:nvPr>
        </p:nvSpPr>
        <p:spPr>
          <a:xfrm>
            <a:off x="457828" y="1642075"/>
            <a:ext cx="41790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Obtención</a:t>
            </a:r>
            <a:r>
              <a:rPr lang="es-419" sz="1600"/>
              <a:t> de xtrain, xtest, ytrain, ytest, xval y yval</a:t>
            </a:r>
            <a:endParaRPr sz="1600"/>
          </a:p>
        </p:txBody>
      </p:sp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5836277" y="1642075"/>
            <a:ext cx="1981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Distribución</a:t>
            </a:r>
            <a:r>
              <a:rPr lang="es-419" sz="1600"/>
              <a:t> de Clases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</a:t>
            </a:r>
            <a:r>
              <a:rPr lang="es-419"/>
              <a:t> realizados en el dataset</a:t>
            </a:r>
            <a:endParaRPr/>
          </a:p>
        </p:txBody>
      </p:sp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DNN(Red neuronal profunda)</a:t>
            </a:r>
            <a:endParaRPr b="1" sz="1900"/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50" y="1431900"/>
            <a:ext cx="4197912" cy="34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237" y="1854200"/>
            <a:ext cx="246697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Métricas</a:t>
            </a:r>
            <a:r>
              <a:rPr lang="es-419"/>
              <a:t> realizadas en el dataset</a:t>
            </a:r>
            <a:endParaRPr/>
          </a:p>
        </p:txBody>
      </p:sp>
      <p:sp>
        <p:nvSpPr>
          <p:cNvPr id="347" name="Google Shape;347;p38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DNN(Red neuronal profunda)</a:t>
            </a:r>
            <a:endParaRPr b="1" sz="1900"/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5" y="1788350"/>
            <a:ext cx="6343059" cy="23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>
            <p:ph idx="1" type="body"/>
          </p:nvPr>
        </p:nvSpPr>
        <p:spPr>
          <a:xfrm>
            <a:off x="890553" y="1431900"/>
            <a:ext cx="41790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Creamos el modelo</a:t>
            </a:r>
            <a:endParaRPr sz="1600"/>
          </a:p>
        </p:txBody>
      </p:sp>
      <p:sp>
        <p:nvSpPr>
          <p:cNvPr id="350" name="Google Shape;350;p38"/>
          <p:cNvSpPr txBox="1"/>
          <p:nvPr>
            <p:ph idx="1" type="body"/>
          </p:nvPr>
        </p:nvSpPr>
        <p:spPr>
          <a:xfrm>
            <a:off x="2219075" y="4176675"/>
            <a:ext cx="48519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Capas: 4 capas en total (</a:t>
            </a:r>
            <a:r>
              <a:rPr lang="es-419" sz="1600"/>
              <a:t>4</a:t>
            </a:r>
            <a:r>
              <a:rPr lang="es-419" sz="1600"/>
              <a:t> densas y 3 de BatchNormalization)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Neuronas: La red tiene 1782 neuronas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Métricas realizadas en el dataset</a:t>
            </a:r>
            <a:endParaRPr/>
          </a:p>
        </p:txBody>
      </p:sp>
      <p:sp>
        <p:nvSpPr>
          <p:cNvPr id="356" name="Google Shape;356;p39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DNN(Red neuronal profunda)</a:t>
            </a:r>
            <a:endParaRPr b="1" sz="1900"/>
          </a:p>
        </p:txBody>
      </p:sp>
      <p:sp>
        <p:nvSpPr>
          <p:cNvPr id="357" name="Google Shape;357;p39"/>
          <p:cNvSpPr txBox="1"/>
          <p:nvPr>
            <p:ph idx="1" type="body"/>
          </p:nvPr>
        </p:nvSpPr>
        <p:spPr>
          <a:xfrm>
            <a:off x="1529927" y="1431900"/>
            <a:ext cx="2038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Entrenamos</a:t>
            </a:r>
            <a:r>
              <a:rPr lang="es-419" sz="1600"/>
              <a:t> el modelo</a:t>
            </a:r>
            <a:endParaRPr sz="1600"/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75" y="1850136"/>
            <a:ext cx="4620401" cy="144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553" y="1850125"/>
            <a:ext cx="3769647" cy="253199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 txBox="1"/>
          <p:nvPr>
            <p:ph idx="1" type="body"/>
          </p:nvPr>
        </p:nvSpPr>
        <p:spPr>
          <a:xfrm>
            <a:off x="5935127" y="1431900"/>
            <a:ext cx="2038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Testeamos</a:t>
            </a:r>
            <a:r>
              <a:rPr lang="es-419" sz="1600"/>
              <a:t> el modelo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Métricas realizadas en el dataset</a:t>
            </a:r>
            <a:endParaRPr/>
          </a:p>
        </p:txBody>
      </p:sp>
      <p:sp>
        <p:nvSpPr>
          <p:cNvPr id="366" name="Google Shape;366;p40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DNN(Red neuronal profunda)</a:t>
            </a:r>
            <a:endParaRPr b="1" sz="1900"/>
          </a:p>
        </p:txBody>
      </p:sp>
      <p:sp>
        <p:nvSpPr>
          <p:cNvPr id="367" name="Google Shape;367;p40"/>
          <p:cNvSpPr txBox="1"/>
          <p:nvPr>
            <p:ph idx="1" type="body"/>
          </p:nvPr>
        </p:nvSpPr>
        <p:spPr>
          <a:xfrm>
            <a:off x="1000427" y="1431900"/>
            <a:ext cx="2038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Matriz de confusión</a:t>
            </a:r>
            <a:endParaRPr sz="1600"/>
          </a:p>
        </p:txBody>
      </p:sp>
      <p:sp>
        <p:nvSpPr>
          <p:cNvPr id="368" name="Google Shape;368;p40"/>
          <p:cNvSpPr txBox="1"/>
          <p:nvPr>
            <p:ph idx="1" type="body"/>
          </p:nvPr>
        </p:nvSpPr>
        <p:spPr>
          <a:xfrm>
            <a:off x="4730574" y="1431900"/>
            <a:ext cx="3289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Visualización de </a:t>
            </a:r>
            <a:r>
              <a:rPr lang="es-419" sz="1600"/>
              <a:t>Precisión</a:t>
            </a:r>
            <a:r>
              <a:rPr lang="es-419" sz="1600"/>
              <a:t> Por Género</a:t>
            </a:r>
            <a:endParaRPr sz="1600"/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5" y="1779325"/>
            <a:ext cx="3289391" cy="29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650" y="1911300"/>
            <a:ext cx="4927351" cy="24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Métricas realizadas en el dataset</a:t>
            </a:r>
            <a:endParaRPr/>
          </a:p>
        </p:txBody>
      </p:sp>
      <p:sp>
        <p:nvSpPr>
          <p:cNvPr id="376" name="Google Shape;376;p41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DNN(Red neuronal profunda)</a:t>
            </a:r>
            <a:endParaRPr b="1" sz="1900"/>
          </a:p>
        </p:txBody>
      </p:sp>
      <p:sp>
        <p:nvSpPr>
          <p:cNvPr id="377" name="Google Shape;377;p41"/>
          <p:cNvSpPr txBox="1"/>
          <p:nvPr>
            <p:ph idx="1" type="body"/>
          </p:nvPr>
        </p:nvSpPr>
        <p:spPr>
          <a:xfrm>
            <a:off x="802825" y="1733750"/>
            <a:ext cx="38718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Visualización</a:t>
            </a:r>
            <a:r>
              <a:rPr lang="es-419" sz="1600"/>
              <a:t> de predicciones realizadas</a:t>
            </a:r>
            <a:endParaRPr sz="1600"/>
          </a:p>
        </p:txBody>
      </p:sp>
      <p:sp>
        <p:nvSpPr>
          <p:cNvPr id="378" name="Google Shape;378;p41"/>
          <p:cNvSpPr txBox="1"/>
          <p:nvPr>
            <p:ph idx="1" type="body"/>
          </p:nvPr>
        </p:nvSpPr>
        <p:spPr>
          <a:xfrm>
            <a:off x="4730575" y="1008500"/>
            <a:ext cx="1861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Predicción</a:t>
            </a:r>
            <a:r>
              <a:rPr lang="es-419" sz="1600"/>
              <a:t> Individual</a:t>
            </a:r>
            <a:endParaRPr sz="1600"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50" y="2245125"/>
            <a:ext cx="4314955" cy="21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8" y="1431900"/>
            <a:ext cx="4108622" cy="207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538" y="3562525"/>
            <a:ext cx="22574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603250" y="515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Motivación 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527300" y="1429063"/>
            <a:ext cx="75057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●"/>
            </a:pPr>
            <a:r>
              <a:rPr b="1" lang="es-419" sz="1375"/>
              <a:t>Presencia global y cotidiana</a:t>
            </a:r>
            <a:endParaRPr b="1" sz="137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375"/>
          </a:p>
          <a:p>
            <a:pPr indent="-3159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75"/>
              <a:buChar char="●"/>
            </a:pPr>
            <a:r>
              <a:rPr b="1" lang="es-419" sz="1375"/>
              <a:t>Relevancia de la música para el ser humano</a:t>
            </a:r>
            <a:endParaRPr b="1" sz="137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375"/>
          </a:p>
          <a:p>
            <a:pPr indent="-3159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75"/>
              <a:buChar char="●"/>
            </a:pPr>
            <a:r>
              <a:rPr b="1" lang="es-419" sz="1375"/>
              <a:t>Acercamiento nuevo (para nosotros) a los sistemas de </a:t>
            </a:r>
            <a:endParaRPr b="1" sz="137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375"/>
              <a:t>            clasificaci</a:t>
            </a:r>
            <a:r>
              <a:rPr b="1" lang="es-419" sz="1375"/>
              <a:t>ón </a:t>
            </a:r>
            <a:endParaRPr b="1" sz="1375"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00" y="1184975"/>
            <a:ext cx="1300057" cy="13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950" y="2486400"/>
            <a:ext cx="1838940" cy="130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/>
          <p:nvPr>
            <p:ph type="title"/>
          </p:nvPr>
        </p:nvSpPr>
        <p:spPr>
          <a:xfrm>
            <a:off x="1561050" y="1561475"/>
            <a:ext cx="56991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/>
              <a:t>MODELOS NO SUPERVISADOS</a:t>
            </a:r>
            <a:endParaRPr sz="5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 </a:t>
            </a:r>
            <a:r>
              <a:rPr lang="es-419"/>
              <a:t>realizados en el dataset</a:t>
            </a:r>
            <a:endParaRPr/>
          </a:p>
        </p:txBody>
      </p:sp>
      <p:sp>
        <p:nvSpPr>
          <p:cNvPr id="392" name="Google Shape;392;p43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K-Means</a:t>
            </a:r>
            <a:endParaRPr b="1" sz="1900"/>
          </a:p>
        </p:txBody>
      </p:sp>
      <p:pic>
        <p:nvPicPr>
          <p:cNvPr id="393" name="Google Shape;393;p43"/>
          <p:cNvPicPr preferRelativeResize="0"/>
          <p:nvPr/>
        </p:nvPicPr>
        <p:blipFill rotWithShape="1">
          <a:blip r:embed="rId3">
            <a:alphaModFix/>
          </a:blip>
          <a:srcRect b="67079" l="7479" r="1751" t="13884"/>
          <a:stretch/>
        </p:blipFill>
        <p:spPr>
          <a:xfrm>
            <a:off x="778500" y="1431900"/>
            <a:ext cx="4743274" cy="8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3"/>
          <p:cNvPicPr preferRelativeResize="0"/>
          <p:nvPr/>
        </p:nvPicPr>
        <p:blipFill rotWithShape="1">
          <a:blip r:embed="rId3">
            <a:alphaModFix/>
          </a:blip>
          <a:srcRect b="0" l="7295" r="35348" t="57200"/>
          <a:stretch/>
        </p:blipFill>
        <p:spPr>
          <a:xfrm>
            <a:off x="778500" y="2618175"/>
            <a:ext cx="3012301" cy="19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778500" y="2244900"/>
            <a:ext cx="22797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Normalización de datos</a:t>
            </a:r>
            <a:endParaRPr sz="1600"/>
          </a:p>
        </p:txBody>
      </p:sp>
      <p:sp>
        <p:nvSpPr>
          <p:cNvPr id="396" name="Google Shape;396;p43"/>
          <p:cNvSpPr txBox="1"/>
          <p:nvPr>
            <p:ph idx="1" type="body"/>
          </p:nvPr>
        </p:nvSpPr>
        <p:spPr>
          <a:xfrm>
            <a:off x="666026" y="4546850"/>
            <a:ext cx="67308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Determinación del número óptimo de clusters K con Elbow Method</a:t>
            </a:r>
            <a:endParaRPr sz="1600"/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100" y="1769050"/>
            <a:ext cx="3699975" cy="282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 </a:t>
            </a:r>
            <a:r>
              <a:rPr lang="es-419"/>
              <a:t>realizados en el dataset</a:t>
            </a:r>
            <a:endParaRPr/>
          </a:p>
        </p:txBody>
      </p:sp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K-Means</a:t>
            </a:r>
            <a:endParaRPr b="1" sz="1900"/>
          </a:p>
        </p:txBody>
      </p:sp>
      <p:sp>
        <p:nvSpPr>
          <p:cNvPr id="404" name="Google Shape;404;p44"/>
          <p:cNvSpPr txBox="1"/>
          <p:nvPr>
            <p:ph idx="1" type="body"/>
          </p:nvPr>
        </p:nvSpPr>
        <p:spPr>
          <a:xfrm>
            <a:off x="5684950" y="1485900"/>
            <a:ext cx="27858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Por medio de la anterior gráfica, nos damos cuenta que el valor óptimo de clusters es k=6</a:t>
            </a:r>
            <a:endParaRPr sz="1600"/>
          </a:p>
        </p:txBody>
      </p:sp>
      <p:pic>
        <p:nvPicPr>
          <p:cNvPr id="405" name="Google Shape;4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25" y="1485900"/>
            <a:ext cx="44958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25" y="2797400"/>
            <a:ext cx="6574809" cy="16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 </a:t>
            </a:r>
            <a:r>
              <a:rPr lang="es-419"/>
              <a:t>realizados en el dataset</a:t>
            </a:r>
            <a:endParaRPr/>
          </a:p>
        </p:txBody>
      </p:sp>
      <p:sp>
        <p:nvSpPr>
          <p:cNvPr id="412" name="Google Shape;412;p45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K-Means</a:t>
            </a:r>
            <a:endParaRPr b="1" sz="1900"/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50" y="1542825"/>
            <a:ext cx="3950686" cy="31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054" y="1701800"/>
            <a:ext cx="4232026" cy="206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 </a:t>
            </a:r>
            <a:r>
              <a:rPr lang="es-419"/>
              <a:t>realizados en el dataset</a:t>
            </a:r>
            <a:endParaRPr/>
          </a:p>
        </p:txBody>
      </p:sp>
      <p:sp>
        <p:nvSpPr>
          <p:cNvPr id="420" name="Google Shape;420;p46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Agglomerative clustering</a:t>
            </a:r>
            <a:endParaRPr b="1" sz="1900"/>
          </a:p>
        </p:txBody>
      </p:sp>
      <p:pic>
        <p:nvPicPr>
          <p:cNvPr id="421" name="Google Shape;421;p46"/>
          <p:cNvPicPr preferRelativeResize="0"/>
          <p:nvPr/>
        </p:nvPicPr>
        <p:blipFill rotWithShape="1">
          <a:blip r:embed="rId3">
            <a:alphaModFix/>
          </a:blip>
          <a:srcRect b="0" l="0" r="33141" t="0"/>
          <a:stretch/>
        </p:blipFill>
        <p:spPr>
          <a:xfrm>
            <a:off x="476075" y="1701800"/>
            <a:ext cx="3016626" cy="22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 rotWithShape="1">
          <a:blip r:embed="rId4">
            <a:alphaModFix/>
          </a:blip>
          <a:srcRect b="0" l="0" r="2695" t="0"/>
          <a:stretch/>
        </p:blipFill>
        <p:spPr>
          <a:xfrm>
            <a:off x="3958425" y="1833550"/>
            <a:ext cx="4594650" cy="18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6"/>
          <p:cNvSpPr txBox="1"/>
          <p:nvPr>
            <p:ph idx="1" type="body"/>
          </p:nvPr>
        </p:nvSpPr>
        <p:spPr>
          <a:xfrm>
            <a:off x="591475" y="3923500"/>
            <a:ext cx="27858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Se seleccionan las columnas que se utilizaran y se normaliza</a:t>
            </a:r>
            <a:endParaRPr sz="1600"/>
          </a:p>
        </p:txBody>
      </p:sp>
      <p:sp>
        <p:nvSpPr>
          <p:cNvPr id="424" name="Google Shape;424;p46"/>
          <p:cNvSpPr txBox="1"/>
          <p:nvPr>
            <p:ph idx="1" type="body"/>
          </p:nvPr>
        </p:nvSpPr>
        <p:spPr>
          <a:xfrm>
            <a:off x="4002833" y="3765250"/>
            <a:ext cx="44949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Se programa agglomerative clustering y se visualiza con PCA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 </a:t>
            </a:r>
            <a:r>
              <a:rPr lang="es-419"/>
              <a:t>realizados en el dataset</a:t>
            </a:r>
            <a:endParaRPr/>
          </a:p>
        </p:txBody>
      </p:sp>
      <p:sp>
        <p:nvSpPr>
          <p:cNvPr id="430" name="Google Shape;430;p47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Agglomerative clustering</a:t>
            </a:r>
            <a:endParaRPr b="1" sz="1900"/>
          </a:p>
        </p:txBody>
      </p:sp>
      <p:pic>
        <p:nvPicPr>
          <p:cNvPr id="431" name="Google Shape;4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25" y="1533525"/>
            <a:ext cx="4519275" cy="26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075" y="1478025"/>
            <a:ext cx="3935925" cy="29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" y="1938475"/>
            <a:ext cx="6580008" cy="238143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 </a:t>
            </a:r>
            <a:r>
              <a:rPr lang="es-419"/>
              <a:t>realizados en el dataset</a:t>
            </a:r>
            <a:endParaRPr/>
          </a:p>
        </p:txBody>
      </p:sp>
      <p:sp>
        <p:nvSpPr>
          <p:cNvPr id="439" name="Google Shape;439;p48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DBSCAN</a:t>
            </a:r>
            <a:endParaRPr b="1" sz="1900"/>
          </a:p>
        </p:txBody>
      </p:sp>
      <p:sp>
        <p:nvSpPr>
          <p:cNvPr id="440" name="Google Shape;440;p48"/>
          <p:cNvSpPr txBox="1"/>
          <p:nvPr>
            <p:ph idx="1" type="body"/>
          </p:nvPr>
        </p:nvSpPr>
        <p:spPr>
          <a:xfrm>
            <a:off x="713400" y="1431900"/>
            <a:ext cx="27699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Reducción de dimensionalidad</a:t>
            </a:r>
            <a:endParaRPr sz="1600"/>
          </a:p>
        </p:txBody>
      </p:sp>
      <p:sp>
        <p:nvSpPr>
          <p:cNvPr id="441" name="Google Shape;441;p48"/>
          <p:cNvSpPr txBox="1"/>
          <p:nvPr>
            <p:ph idx="1" type="body"/>
          </p:nvPr>
        </p:nvSpPr>
        <p:spPr>
          <a:xfrm>
            <a:off x="666026" y="4546850"/>
            <a:ext cx="67308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Determinación del número de componentes para PCA</a:t>
            </a:r>
            <a:endParaRPr sz="1600"/>
          </a:p>
        </p:txBody>
      </p:sp>
      <p:pic>
        <p:nvPicPr>
          <p:cNvPr id="442" name="Google Shape;44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675" y="1431900"/>
            <a:ext cx="3681676" cy="29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 </a:t>
            </a:r>
            <a:r>
              <a:rPr lang="es-419"/>
              <a:t>realizados en el dataset</a:t>
            </a:r>
            <a:endParaRPr/>
          </a:p>
        </p:txBody>
      </p:sp>
      <p:sp>
        <p:nvSpPr>
          <p:cNvPr id="448" name="Google Shape;448;p49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DBSCAN</a:t>
            </a:r>
            <a:endParaRPr b="1" sz="1900"/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225" y="1507200"/>
            <a:ext cx="2004626" cy="3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400" y="3232925"/>
            <a:ext cx="2843475" cy="16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507198"/>
            <a:ext cx="4442076" cy="17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 </a:t>
            </a:r>
            <a:r>
              <a:rPr lang="es-419"/>
              <a:t>realizados en el dataset</a:t>
            </a:r>
            <a:endParaRPr/>
          </a:p>
        </p:txBody>
      </p:sp>
      <p:sp>
        <p:nvSpPr>
          <p:cNvPr id="457" name="Google Shape;457;p50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DBSCAN</a:t>
            </a:r>
            <a:endParaRPr b="1" sz="1900"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75" y="1521275"/>
            <a:ext cx="3702231" cy="31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025" y="1407350"/>
            <a:ext cx="3702225" cy="336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 txBox="1"/>
          <p:nvPr>
            <p:ph type="title"/>
          </p:nvPr>
        </p:nvSpPr>
        <p:spPr>
          <a:xfrm>
            <a:off x="565150" y="4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Modelos </a:t>
            </a:r>
            <a:r>
              <a:rPr lang="es-419"/>
              <a:t>realizados en el dataset</a:t>
            </a:r>
            <a:endParaRPr/>
          </a:p>
        </p:txBody>
      </p:sp>
      <p:sp>
        <p:nvSpPr>
          <p:cNvPr id="465" name="Google Shape;465;p51"/>
          <p:cNvSpPr txBox="1"/>
          <p:nvPr>
            <p:ph idx="1" type="body"/>
          </p:nvPr>
        </p:nvSpPr>
        <p:spPr>
          <a:xfrm>
            <a:off x="666025" y="1008500"/>
            <a:ext cx="83484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DBSCAN</a:t>
            </a:r>
            <a:endParaRPr b="1" sz="1900"/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325" y="1008500"/>
            <a:ext cx="2439175" cy="20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00" y="2017813"/>
            <a:ext cx="4861375" cy="18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975" y="4037725"/>
            <a:ext cx="22764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6200" y="3076750"/>
            <a:ext cx="2220166" cy="18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638000" y="502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Información del dataset</a:t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0" l="5402" r="5881" t="0"/>
          <a:stretch/>
        </p:blipFill>
        <p:spPr>
          <a:xfrm>
            <a:off x="311700" y="1321425"/>
            <a:ext cx="38954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 b="0" l="0" r="0" t="2695"/>
          <a:stretch/>
        </p:blipFill>
        <p:spPr>
          <a:xfrm>
            <a:off x="311700" y="4115575"/>
            <a:ext cx="3101200" cy="8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550" y="1321425"/>
            <a:ext cx="3228400" cy="35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title"/>
          </p:nvPr>
        </p:nvSpPr>
        <p:spPr>
          <a:xfrm>
            <a:off x="565150" y="477300"/>
            <a:ext cx="8246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de resultados: Modelos supervisados</a:t>
            </a: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8" y="1274650"/>
            <a:ext cx="2679124" cy="20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 rotWithShape="1">
          <a:blip r:embed="rId4">
            <a:alphaModFix/>
          </a:blip>
          <a:srcRect b="0" l="17097" r="12919" t="0"/>
          <a:stretch/>
        </p:blipFill>
        <p:spPr>
          <a:xfrm>
            <a:off x="6363138" y="1553762"/>
            <a:ext cx="2346625" cy="15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/>
          <p:cNvPicPr preferRelativeResize="0"/>
          <p:nvPr/>
        </p:nvPicPr>
        <p:blipFill rotWithShape="1">
          <a:blip r:embed="rId5">
            <a:alphaModFix/>
          </a:blip>
          <a:srcRect b="22821" l="19296" r="1129" t="0"/>
          <a:stretch/>
        </p:blipFill>
        <p:spPr>
          <a:xfrm>
            <a:off x="3049849" y="1611943"/>
            <a:ext cx="3044312" cy="145845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2"/>
          <p:cNvSpPr txBox="1"/>
          <p:nvPr>
            <p:ph idx="1" type="body"/>
          </p:nvPr>
        </p:nvSpPr>
        <p:spPr>
          <a:xfrm>
            <a:off x="730850" y="1162750"/>
            <a:ext cx="17697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Random Forest</a:t>
            </a:r>
            <a:endParaRPr b="1" sz="1900"/>
          </a:p>
        </p:txBody>
      </p:sp>
      <p:sp>
        <p:nvSpPr>
          <p:cNvPr id="479" name="Google Shape;479;p52"/>
          <p:cNvSpPr txBox="1"/>
          <p:nvPr>
            <p:ph idx="1" type="body"/>
          </p:nvPr>
        </p:nvSpPr>
        <p:spPr>
          <a:xfrm>
            <a:off x="7148400" y="1162750"/>
            <a:ext cx="7761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DNN</a:t>
            </a:r>
            <a:endParaRPr b="1" sz="1900"/>
          </a:p>
        </p:txBody>
      </p:sp>
      <p:sp>
        <p:nvSpPr>
          <p:cNvPr id="480" name="Google Shape;480;p52"/>
          <p:cNvSpPr txBox="1"/>
          <p:nvPr>
            <p:ph idx="1" type="body"/>
          </p:nvPr>
        </p:nvSpPr>
        <p:spPr>
          <a:xfrm>
            <a:off x="3618725" y="1162750"/>
            <a:ext cx="17697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C</a:t>
            </a:r>
            <a:r>
              <a:rPr b="1" lang="es-419" sz="1900"/>
              <a:t>NN(Conv Net)</a:t>
            </a:r>
            <a:endParaRPr b="1" sz="1900"/>
          </a:p>
        </p:txBody>
      </p:sp>
      <p:sp>
        <p:nvSpPr>
          <p:cNvPr id="481" name="Google Shape;481;p52"/>
          <p:cNvSpPr txBox="1"/>
          <p:nvPr>
            <p:ph idx="1" type="body"/>
          </p:nvPr>
        </p:nvSpPr>
        <p:spPr>
          <a:xfrm>
            <a:off x="596450" y="3070400"/>
            <a:ext cx="2038500" cy="17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-50% de exactitud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-Limitado para aprender datos complejos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600"/>
              <a:t>-No es para </a:t>
            </a:r>
            <a:r>
              <a:rPr lang="es-419" sz="1600"/>
              <a:t>clasificación</a:t>
            </a:r>
            <a:r>
              <a:rPr lang="es-419" sz="1600"/>
              <a:t> de imágenes</a:t>
            </a:r>
            <a:endParaRPr sz="1600"/>
          </a:p>
        </p:txBody>
      </p:sp>
      <p:sp>
        <p:nvSpPr>
          <p:cNvPr id="482" name="Google Shape;482;p52"/>
          <p:cNvSpPr txBox="1"/>
          <p:nvPr>
            <p:ph idx="1" type="body"/>
          </p:nvPr>
        </p:nvSpPr>
        <p:spPr>
          <a:xfrm>
            <a:off x="6671275" y="3070400"/>
            <a:ext cx="2038500" cy="17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-87% de precisión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-No aprovechan la estructura espacial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600"/>
              <a:t>-El mejor por ahora para este trabajo</a:t>
            </a:r>
            <a:endParaRPr sz="1600"/>
          </a:p>
        </p:txBody>
      </p:sp>
      <p:sp>
        <p:nvSpPr>
          <p:cNvPr id="483" name="Google Shape;483;p52"/>
          <p:cNvSpPr txBox="1"/>
          <p:nvPr>
            <p:ph idx="1" type="body"/>
          </p:nvPr>
        </p:nvSpPr>
        <p:spPr>
          <a:xfrm>
            <a:off x="3664176" y="3070400"/>
            <a:ext cx="2265600" cy="17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-61% de exactitud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-Adecuadas para </a:t>
            </a:r>
            <a:r>
              <a:rPr lang="es-419" sz="1600"/>
              <a:t>clasificación</a:t>
            </a:r>
            <a:r>
              <a:rPr lang="es-419" sz="1600"/>
              <a:t> de imágenes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600"/>
              <a:t>-Se necesita más entrenamiento</a:t>
            </a: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/>
          <p:nvPr>
            <p:ph idx="1" type="body"/>
          </p:nvPr>
        </p:nvSpPr>
        <p:spPr>
          <a:xfrm>
            <a:off x="596450" y="1162750"/>
            <a:ext cx="17697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K-Means</a:t>
            </a:r>
            <a:endParaRPr b="1" sz="1900"/>
          </a:p>
        </p:txBody>
      </p:sp>
      <p:sp>
        <p:nvSpPr>
          <p:cNvPr id="489" name="Google Shape;489;p53"/>
          <p:cNvSpPr txBox="1"/>
          <p:nvPr>
            <p:ph idx="1" type="body"/>
          </p:nvPr>
        </p:nvSpPr>
        <p:spPr>
          <a:xfrm>
            <a:off x="7148400" y="1162750"/>
            <a:ext cx="10440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DBSCAN</a:t>
            </a:r>
            <a:endParaRPr b="1" sz="1900"/>
          </a:p>
        </p:txBody>
      </p:sp>
      <p:sp>
        <p:nvSpPr>
          <p:cNvPr id="490" name="Google Shape;490;p53"/>
          <p:cNvSpPr txBox="1"/>
          <p:nvPr>
            <p:ph idx="1" type="body"/>
          </p:nvPr>
        </p:nvSpPr>
        <p:spPr>
          <a:xfrm>
            <a:off x="3618725" y="1162750"/>
            <a:ext cx="17697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900"/>
              <a:t>Agglomerative clustering</a:t>
            </a:r>
            <a:endParaRPr b="1" sz="1900"/>
          </a:p>
        </p:txBody>
      </p:sp>
      <p:sp>
        <p:nvSpPr>
          <p:cNvPr id="491" name="Google Shape;491;p53"/>
          <p:cNvSpPr txBox="1"/>
          <p:nvPr>
            <p:ph idx="1" type="body"/>
          </p:nvPr>
        </p:nvSpPr>
        <p:spPr>
          <a:xfrm>
            <a:off x="596450" y="3070400"/>
            <a:ext cx="2264400" cy="17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-419" sz="1580"/>
              <a:t>-Creación de clusters definidos</a:t>
            </a:r>
            <a:endParaRPr sz="158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s-419" sz="1580"/>
              <a:t>-No captura todas las clasificaciones</a:t>
            </a:r>
            <a:endParaRPr sz="158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s-419" sz="1580"/>
              <a:t>-Clasific</a:t>
            </a:r>
            <a:r>
              <a:rPr lang="es-419" sz="1580"/>
              <a:t>ación aceptable </a:t>
            </a:r>
            <a:endParaRPr sz="1580"/>
          </a:p>
        </p:txBody>
      </p:sp>
      <p:sp>
        <p:nvSpPr>
          <p:cNvPr id="492" name="Google Shape;492;p53"/>
          <p:cNvSpPr txBox="1"/>
          <p:nvPr>
            <p:ph idx="1" type="body"/>
          </p:nvPr>
        </p:nvSpPr>
        <p:spPr>
          <a:xfrm>
            <a:off x="6413100" y="3070400"/>
            <a:ext cx="2610900" cy="17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1540"/>
              <a:t>-Dificultad para generar cantidad correcta de clusters</a:t>
            </a:r>
            <a:endParaRPr sz="154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s-419" sz="1540"/>
              <a:t>-Mala generación de clusters</a:t>
            </a:r>
            <a:endParaRPr sz="154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s-419" sz="1540"/>
              <a:t>-Clasifica samples como ruido</a:t>
            </a:r>
            <a:endParaRPr sz="1540"/>
          </a:p>
        </p:txBody>
      </p:sp>
      <p:sp>
        <p:nvSpPr>
          <p:cNvPr id="493" name="Google Shape;493;p53"/>
          <p:cNvSpPr txBox="1"/>
          <p:nvPr>
            <p:ph idx="1" type="body"/>
          </p:nvPr>
        </p:nvSpPr>
        <p:spPr>
          <a:xfrm>
            <a:off x="3444451" y="3070400"/>
            <a:ext cx="2255100" cy="17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-Separación clara en PCA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-Coherencia entre el cluster y el </a:t>
            </a:r>
            <a:r>
              <a:rPr lang="es-419" sz="1600"/>
              <a:t>género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600"/>
              <a:t>-Buen agrupamiento de </a:t>
            </a:r>
            <a:r>
              <a:rPr lang="es-419" sz="1600"/>
              <a:t>géneros</a:t>
            </a:r>
            <a:r>
              <a:rPr lang="es-419" sz="1600"/>
              <a:t> mixtos</a:t>
            </a:r>
            <a:endParaRPr sz="1600"/>
          </a:p>
        </p:txBody>
      </p:sp>
      <p:sp>
        <p:nvSpPr>
          <p:cNvPr id="494" name="Google Shape;494;p53"/>
          <p:cNvSpPr txBox="1"/>
          <p:nvPr>
            <p:ph type="title"/>
          </p:nvPr>
        </p:nvSpPr>
        <p:spPr>
          <a:xfrm>
            <a:off x="463075" y="477300"/>
            <a:ext cx="8829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de resultados: Modelos no supervisados</a:t>
            </a:r>
            <a:endParaRPr/>
          </a:p>
        </p:txBody>
      </p:sp>
      <p:pic>
        <p:nvPicPr>
          <p:cNvPr id="495" name="Google Shape;495;p53"/>
          <p:cNvPicPr preferRelativeResize="0"/>
          <p:nvPr/>
        </p:nvPicPr>
        <p:blipFill rotWithShape="1">
          <a:blip r:embed="rId3">
            <a:alphaModFix/>
          </a:blip>
          <a:srcRect b="17280" l="56691" r="-4" t="0"/>
          <a:stretch/>
        </p:blipFill>
        <p:spPr>
          <a:xfrm>
            <a:off x="596450" y="1549400"/>
            <a:ext cx="2038500" cy="140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3"/>
          <p:cNvPicPr preferRelativeResize="0"/>
          <p:nvPr/>
        </p:nvPicPr>
        <p:blipFill rotWithShape="1">
          <a:blip r:embed="rId3">
            <a:alphaModFix/>
          </a:blip>
          <a:srcRect b="0" l="68589" r="11918" t="83881"/>
          <a:stretch/>
        </p:blipFill>
        <p:spPr>
          <a:xfrm>
            <a:off x="1093700" y="2809719"/>
            <a:ext cx="1044000" cy="31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3"/>
          <p:cNvPicPr preferRelativeResize="0"/>
          <p:nvPr/>
        </p:nvPicPr>
        <p:blipFill rotWithShape="1">
          <a:blip r:embed="rId4">
            <a:alphaModFix/>
          </a:blip>
          <a:srcRect b="5271" l="12111" r="4248" t="9425"/>
          <a:stretch/>
        </p:blipFill>
        <p:spPr>
          <a:xfrm>
            <a:off x="3692200" y="1744475"/>
            <a:ext cx="1653013" cy="140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3"/>
          <p:cNvPicPr preferRelativeResize="0"/>
          <p:nvPr/>
        </p:nvPicPr>
        <p:blipFill rotWithShape="1">
          <a:blip r:embed="rId5">
            <a:alphaModFix/>
          </a:blip>
          <a:srcRect b="51478" l="55383" r="990" t="7170"/>
          <a:stretch/>
        </p:blipFill>
        <p:spPr>
          <a:xfrm>
            <a:off x="6505900" y="1674375"/>
            <a:ext cx="2255242" cy="14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4"/>
          <p:cNvSpPr txBox="1"/>
          <p:nvPr>
            <p:ph type="title"/>
          </p:nvPr>
        </p:nvSpPr>
        <p:spPr>
          <a:xfrm>
            <a:off x="1196650" y="1288050"/>
            <a:ext cx="8006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100"/>
              <a:t>Gracias!</a:t>
            </a:r>
            <a:endParaRPr sz="14100"/>
          </a:p>
        </p:txBody>
      </p:sp>
      <p:sp>
        <p:nvSpPr>
          <p:cNvPr id="504" name="Google Shape;504;p54"/>
          <p:cNvSpPr txBox="1"/>
          <p:nvPr>
            <p:ph idx="1" type="body"/>
          </p:nvPr>
        </p:nvSpPr>
        <p:spPr>
          <a:xfrm>
            <a:off x="8622000" y="4678925"/>
            <a:ext cx="522000" cy="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600"/>
              <a:t>UwU</a:t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638000" y="502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Información del dataset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00" y="1370425"/>
            <a:ext cx="16859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375" y="1327575"/>
            <a:ext cx="4940326" cy="1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000" y="3266162"/>
            <a:ext cx="34385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900" y="3309012"/>
            <a:ext cx="33528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>
            <a:off x="2495800" y="1877275"/>
            <a:ext cx="577200" cy="43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638000" y="502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Información del dataset</a:t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375" y="1327575"/>
            <a:ext cx="4940326" cy="1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00" y="3266162"/>
            <a:ext cx="34385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900" y="3309012"/>
            <a:ext cx="33528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>
            <a:off x="2495800" y="1877275"/>
            <a:ext cx="577200" cy="43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488" y="1356125"/>
            <a:ext cx="16859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3375" y="1356124"/>
            <a:ext cx="4966837" cy="1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863" y="3285188"/>
            <a:ext cx="33528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1850" y="3285175"/>
            <a:ext cx="33718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638000" y="502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Información del dataset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00" y="3266162"/>
            <a:ext cx="34385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900" y="3309012"/>
            <a:ext cx="33528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63" y="3285188"/>
            <a:ext cx="33528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1850" y="3285175"/>
            <a:ext cx="337185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288" y="1457300"/>
            <a:ext cx="8425429" cy="170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638000" y="502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Información del dataset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494750" y="1114376"/>
            <a:ext cx="7505700" cy="3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●"/>
            </a:pPr>
            <a:r>
              <a:rPr b="1" lang="es-419" sz="1375"/>
              <a:t>Estructura del sonido:</a:t>
            </a:r>
            <a:endParaRPr b="1" sz="1375"/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○"/>
            </a:pPr>
            <a:r>
              <a:rPr b="1" lang="es-419" sz="1375"/>
              <a:t>Chroma features (Chroma_stft_mean/var) -&gt; Distribución de notas musicales</a:t>
            </a:r>
            <a:endParaRPr b="1" sz="1375"/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○"/>
            </a:pPr>
            <a:r>
              <a:rPr b="1" lang="es-419" sz="1375"/>
              <a:t>Armonía (harmony_mean/var) -&gt; Contenido armónico de cada canción</a:t>
            </a:r>
            <a:endParaRPr b="1" sz="137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00"/>
          </a:p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●"/>
            </a:pPr>
            <a:r>
              <a:rPr b="1" lang="es-419" sz="1375"/>
              <a:t>Frecuencias:</a:t>
            </a:r>
            <a:endParaRPr b="1" sz="1375"/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○"/>
            </a:pPr>
            <a:r>
              <a:rPr b="1" lang="es-419" sz="1375"/>
              <a:t>Centroide espectral (spectral_centroid_mean/var) -&gt; Intensidad por frecuencia</a:t>
            </a:r>
            <a:endParaRPr b="1" sz="1375"/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○"/>
            </a:pPr>
            <a:r>
              <a:rPr b="1" lang="es-419" sz="1375"/>
              <a:t>Ancho de banda espectral (spectral_bandwidth_mean/var) -&gt; Rango de frecuencias</a:t>
            </a:r>
            <a:endParaRPr b="1" sz="1375"/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○"/>
            </a:pPr>
            <a:r>
              <a:rPr b="1" lang="es-419" sz="1375"/>
              <a:t>Spectral roll-ff (rolloff_mean) -&gt; Relación de energía y frecuencia</a:t>
            </a:r>
            <a:endParaRPr b="1" sz="1375"/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○"/>
            </a:pPr>
            <a:r>
              <a:rPr b="1" lang="es-419" sz="1375"/>
              <a:t>Zero-crossing rate (zero_crossing_rate_mean) -&gt; Detección de sonidos percusivos</a:t>
            </a:r>
            <a:endParaRPr b="1" sz="1375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75"/>
          </a:p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●"/>
            </a:pPr>
            <a:r>
              <a:rPr b="1" lang="es-419" sz="1375"/>
              <a:t>Temporal/Rítmica:</a:t>
            </a:r>
            <a:endParaRPr b="1" sz="1375"/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○"/>
            </a:pPr>
            <a:r>
              <a:rPr b="1" lang="es-419" sz="1375"/>
              <a:t>Tempo (tempo) -&gt; Golpes o pulsos</a:t>
            </a:r>
            <a:endParaRPr b="1" sz="137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75"/>
          </a:p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●"/>
            </a:pPr>
            <a:r>
              <a:rPr b="1" lang="es-419" sz="1375"/>
              <a:t>Tonal/Melódica:</a:t>
            </a:r>
            <a:endParaRPr b="1" sz="1375"/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○"/>
            </a:pPr>
            <a:r>
              <a:rPr b="1" lang="es-419" sz="1375"/>
              <a:t>MFCCs (mfccxy_mean) -&gt; Timbre de sonidos</a:t>
            </a:r>
            <a:endParaRPr b="1" sz="137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7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546425" y="502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Procesamiento del dataset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025"/>
            <a:ext cx="42576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4">
            <a:alphaModFix/>
          </a:blip>
          <a:srcRect b="28247" l="0" r="4370" t="62284"/>
          <a:stretch/>
        </p:blipFill>
        <p:spPr>
          <a:xfrm>
            <a:off x="311700" y="2396225"/>
            <a:ext cx="8611800" cy="3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546425" y="2295975"/>
            <a:ext cx="8321700" cy="28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4665725" y="1230988"/>
            <a:ext cx="42024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Se eliminó una columna del dataset ya que era irrelevante</a:t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5">
            <a:alphaModFix/>
          </a:blip>
          <a:srcRect b="0" l="6707" r="7403" t="0"/>
          <a:stretch/>
        </p:blipFill>
        <p:spPr>
          <a:xfrm>
            <a:off x="4023150" y="2990075"/>
            <a:ext cx="490035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5511275" y="4456925"/>
            <a:ext cx="25113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Se creó un ID para cada género</a:t>
            </a:r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6">
            <a:alphaModFix/>
          </a:blip>
          <a:srcRect b="10047" l="0" r="0" t="0"/>
          <a:stretch/>
        </p:blipFill>
        <p:spPr>
          <a:xfrm>
            <a:off x="979750" y="2821700"/>
            <a:ext cx="2511375" cy="20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